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336" r:id="rId5"/>
    <p:sldId id="315" r:id="rId6"/>
    <p:sldId id="316" r:id="rId7"/>
    <p:sldId id="325" r:id="rId8"/>
    <p:sldId id="326" r:id="rId9"/>
    <p:sldId id="332" r:id="rId10"/>
    <p:sldId id="337" r:id="rId11"/>
    <p:sldId id="338" r:id="rId12"/>
    <p:sldId id="33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8CE"/>
    <a:srgbClr val="00001A"/>
    <a:srgbClr val="00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C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E593-C54A-463A-8DED-947F29838BF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8DC2-B191-4947-8E2C-D1B88EF0B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uffieldfoundation.org/puppets-projec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LUTKARSTVO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sr-Latn-RS" dirty="0" smtClean="0">
                <a:solidFill>
                  <a:schemeClr val="tx2">
                    <a:lumMod val="50000"/>
                  </a:schemeClr>
                </a:solidFill>
              </a:rPr>
              <a:t>rofesor:  mr Jovanka Ulić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59" y="260648"/>
            <a:ext cx="312263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SEMINARSKI RAD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538736" cy="4065315"/>
          </a:xfrm>
        </p:spPr>
        <p:txBody>
          <a:bodyPr/>
          <a:lstStyle/>
          <a:p>
            <a:r>
              <a:rPr lang="en-US" sz="2000" dirty="0"/>
              <a:t>KAMIŠIBAJ TEATAR</a:t>
            </a:r>
          </a:p>
          <a:p>
            <a:endParaRPr lang="en-US" sz="2000" dirty="0"/>
          </a:p>
          <a:p>
            <a:r>
              <a:rPr lang="en-US" sz="2000" dirty="0"/>
              <a:t>Sam rad </a:t>
            </a:r>
            <a:r>
              <a:rPr lang="en-US" sz="2000" dirty="0" err="1" smtClean="0"/>
              <a:t>podrazumeva</a:t>
            </a:r>
            <a:r>
              <a:rPr lang="sr-Latn-RS" sz="2000" dirty="0" smtClean="0"/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 smtClean="0"/>
              <a:t>izradu</a:t>
            </a:r>
            <a:r>
              <a:rPr lang="en-US" sz="2000" dirty="0" smtClean="0"/>
              <a:t> </a:t>
            </a:r>
            <a:r>
              <a:rPr lang="en-US" sz="2000" dirty="0" err="1"/>
              <a:t>likovnih</a:t>
            </a:r>
            <a:r>
              <a:rPr lang="en-US" sz="2000" dirty="0"/>
              <a:t> </a:t>
            </a:r>
            <a:r>
              <a:rPr lang="en-US" sz="2000" dirty="0" err="1"/>
              <a:t>predložaka</a:t>
            </a:r>
            <a:r>
              <a:rPr lang="en-US" sz="2000" dirty="0"/>
              <a:t> – </a:t>
            </a:r>
            <a:r>
              <a:rPr lang="en-US" sz="2000" dirty="0" err="1" smtClean="0"/>
              <a:t>ilustracija</a:t>
            </a:r>
            <a:r>
              <a:rPr lang="sr-Latn-RS" sz="2000" dirty="0" smtClean="0"/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000" dirty="0" smtClean="0"/>
              <a:t>Izvođenje predstave.</a:t>
            </a:r>
          </a:p>
          <a:p>
            <a:endParaRPr lang="sr-Latn-RS" sz="2000" dirty="0"/>
          </a:p>
          <a:p>
            <a:r>
              <a:rPr lang="sr-Latn-RS" sz="2000" dirty="0" smtClean="0"/>
              <a:t>Rad se radi u paru, a kao tekst za ilustracije birate jednu od pesme za decu iz Antologije (Književnost za decu)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212870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46374"/>
            <a:ext cx="3614737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8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DRUGI KOLOKVIJUM</a:t>
            </a:r>
            <a:br>
              <a:rPr lang="sr-Latn-RS" dirty="0" smtClean="0"/>
            </a:br>
            <a:r>
              <a:rPr lang="sr-Latn-RS" dirty="0" smtClean="0"/>
              <a:t>Pozorište senki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86190"/>
            <a:ext cx="3400420" cy="2339973"/>
          </a:xfrm>
        </p:spPr>
        <p:txBody>
          <a:bodyPr/>
          <a:lstStyle/>
          <a:p>
            <a:r>
              <a:rPr lang="sr-Latn-RS" sz="2400" dirty="0" smtClean="0"/>
              <a:t>- </a:t>
            </a:r>
            <a:r>
              <a:rPr lang="en-US" sz="2400" dirty="0" smtClean="0"/>
              <a:t>R</a:t>
            </a:r>
            <a:r>
              <a:rPr lang="sr-Latn-RS" sz="2400" dirty="0" smtClean="0"/>
              <a:t>ad u manjim grupama</a:t>
            </a:r>
          </a:p>
          <a:p>
            <a:r>
              <a:rPr lang="sr-Latn-RS" sz="2400" smtClean="0"/>
              <a:t>- Izrada figurina i kulisa</a:t>
            </a:r>
            <a:endParaRPr lang="en-US" sz="2400" dirty="0"/>
          </a:p>
        </p:txBody>
      </p:sp>
      <p:pic>
        <p:nvPicPr>
          <p:cNvPr id="5" name="Content Placeholder 4" descr="PB040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1303" y="306777"/>
            <a:ext cx="4339244" cy="5785658"/>
          </a:xfrm>
        </p:spPr>
      </p:pic>
    </p:spTree>
    <p:extLst>
      <p:ext uri="{BB962C8B-B14F-4D97-AF65-F5344CB8AC3E}">
        <p14:creationId xmlns:p14="http://schemas.microsoft.com/office/powerpoint/2010/main" val="32805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P21000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535754"/>
            <a:ext cx="7739090" cy="58047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Igra i lutka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Igra je osnovni način funkcionisanja dece predškolskog uzrasta, jedan od načina komunikacije sa drugom decom, odraslima, sa grupom. Igra je bazična potreba deteta i način na koji upoznaje svet koji ga okružuje. Dete uči kroz igru i uči da se igra, igrom se stvaraju uslovi za formiranje emocionalno stabilne, socijalizovane i kreativne ličnosti.</a:t>
            </a:r>
            <a:endParaRPr lang="en-US" dirty="0"/>
          </a:p>
        </p:txBody>
      </p:sp>
      <p:pic>
        <p:nvPicPr>
          <p:cNvPr id="4" name="Content Placeholder 4" descr="Ð¡ÑÐ¾Ð´Ð½Ð° ÑÐ»Ð¸ÐºÐ°"/>
          <p:cNvPicPr>
            <a:picLocks noChangeAspect="1" noChangeArrowheads="1"/>
          </p:cNvPicPr>
          <p:nvPr/>
        </p:nvPicPr>
        <p:blipFill>
          <a:blip r:embed="rId2"/>
          <a:srcRect l="18000"/>
          <a:stretch>
            <a:fillRect/>
          </a:stretch>
        </p:blipFill>
        <p:spPr bwMode="auto">
          <a:xfrm>
            <a:off x="4925032" y="228600"/>
            <a:ext cx="383796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Osnovni materijalni oslonac igre je igračka, a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lutka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 je jedna od najvažnijih i svakako najzastupljenijih igračaka u periodu detetovog odrastanja.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Lutka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 je ta koja stimuliše dečiju maštu, pomaže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da se dete opusti, oslobod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stvori svoj idealni svet. «Oživljena»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lutka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u detetovim rukama postaje vidljivi simbol njegove fantazije.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Dete kroz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lutku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i pomoću nje iskazuje svoju radost, uzbuđenje, zadovoljstvo, ali i tugu.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Lutka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je ta koja divno peva, slobodno priča, živi u dvorcu iz bajke, ali i u tamnom vilajetu.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221088"/>
            <a:ext cx="8219256" cy="19050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Sam </a:t>
            </a:r>
            <a:r>
              <a:rPr lang="en-US" dirty="0" err="1"/>
              <a:t>pojam</a:t>
            </a:r>
            <a:r>
              <a:rPr lang="en-US" dirty="0"/>
              <a:t> </a:t>
            </a:r>
            <a:r>
              <a:rPr lang="en-US" dirty="0" err="1"/>
              <a:t>lutka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značenje</a:t>
            </a:r>
            <a:r>
              <a:rPr lang="en-US" dirty="0"/>
              <a:t> i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figuru</a:t>
            </a:r>
            <a:r>
              <a:rPr lang="en-US" dirty="0"/>
              <a:t> </a:t>
            </a:r>
            <a:r>
              <a:rPr lang="en-US" dirty="0" err="1"/>
              <a:t>namenjenu</a:t>
            </a:r>
            <a:r>
              <a:rPr lang="en-US" dirty="0"/>
              <a:t> </a:t>
            </a:r>
            <a:r>
              <a:rPr lang="en-US" dirty="0" err="1"/>
              <a:t>dečjoj</a:t>
            </a:r>
            <a:r>
              <a:rPr lang="en-US" dirty="0"/>
              <a:t> </a:t>
            </a:r>
            <a:r>
              <a:rPr lang="en-US" dirty="0" err="1"/>
              <a:t>igri</a:t>
            </a:r>
            <a:r>
              <a:rPr lang="en-US" dirty="0"/>
              <a:t>, </a:t>
            </a:r>
            <a:r>
              <a:rPr lang="en-US" dirty="0" err="1"/>
              <a:t>lutku</a:t>
            </a:r>
            <a:r>
              <a:rPr lang="en-US" dirty="0"/>
              <a:t> - </a:t>
            </a:r>
            <a:r>
              <a:rPr lang="en-US" dirty="0" err="1"/>
              <a:t>igračku</a:t>
            </a:r>
            <a:r>
              <a:rPr lang="en-US" dirty="0"/>
              <a:t>, </a:t>
            </a:r>
            <a:r>
              <a:rPr lang="en-US" dirty="0" err="1"/>
              <a:t>porcelansku</a:t>
            </a:r>
            <a:r>
              <a:rPr lang="en-US" dirty="0"/>
              <a:t> i </a:t>
            </a:r>
            <a:r>
              <a:rPr lang="en-US" dirty="0" err="1"/>
              <a:t>plastičnu</a:t>
            </a:r>
            <a:r>
              <a:rPr lang="en-US" dirty="0"/>
              <a:t> </a:t>
            </a:r>
            <a:r>
              <a:rPr lang="en-US" dirty="0" err="1"/>
              <a:t>lutku</a:t>
            </a:r>
            <a:r>
              <a:rPr lang="en-US" dirty="0"/>
              <a:t>, </a:t>
            </a:r>
            <a:r>
              <a:rPr lang="en-US" dirty="0" err="1"/>
              <a:t>scensku</a:t>
            </a:r>
            <a:r>
              <a:rPr lang="en-US" dirty="0"/>
              <a:t> </a:t>
            </a:r>
            <a:r>
              <a:rPr lang="en-US" dirty="0" err="1"/>
              <a:t>lutku</a:t>
            </a:r>
            <a:r>
              <a:rPr lang="en-US" dirty="0"/>
              <a:t>, </a:t>
            </a:r>
            <a:r>
              <a:rPr lang="en-US" dirty="0" err="1"/>
              <a:t>modnu</a:t>
            </a:r>
            <a:r>
              <a:rPr lang="en-US" dirty="0"/>
              <a:t> </a:t>
            </a:r>
            <a:r>
              <a:rPr lang="en-US" dirty="0" err="1"/>
              <a:t>lutku</a:t>
            </a:r>
            <a:r>
              <a:rPr lang="en-US" dirty="0"/>
              <a:t>...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038600" cy="412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00570"/>
            <a:ext cx="8258204" cy="162559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U kontaktu s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lutkom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dete razvija kognitivne procese, upoznaje i prepoznaje međuljudske odnose, lakše shvata društvenu dinamiku, prepoznaje tuđa osećanja kako bi moglo ovladati vlastitim.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3" descr="DSC0724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9003" y="285728"/>
            <a:ext cx="495303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57628"/>
            <a:ext cx="8258204" cy="226853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Lutke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su idealni vaspitači – one pružaju suštinsku vezu između učenja i igre. Istraživanja su pokazala da se u grupama u kojima vaspitač koristi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lutku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deca radije uključuju u razgovor, samim tim je i veći broj dece uključen u aktivnost. </a:t>
            </a:r>
            <a:r>
              <a:rPr lang="ru-RU" dirty="0" smtClean="0"/>
              <a:t>(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http://www.nuffieldfoundation.org/puppets-project</a:t>
            </a:r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5" name="Picture 2" descr="C:\Users\Korisnik\Desktop\Communities-in-Schools-for-United-Way-by-Lauren-Hammonds-059-710x4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4382" y="285728"/>
            <a:ext cx="4536021" cy="31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44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Predispitne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obaveze</a:t>
            </a:r>
            <a:r>
              <a:rPr lang="sr-Latn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ISPIT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dirty="0" smtClean="0"/>
              <a:t/>
            </a:r>
            <a:br>
              <a:rPr lang="sr-Latn-RS" sz="3200" dirty="0" smtClean="0"/>
            </a:b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808" y="1772816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 smtClean="0"/>
              <a:t>1. </a:t>
            </a:r>
            <a:r>
              <a:rPr lang="en-US" sz="2800" dirty="0" err="1" smtClean="0"/>
              <a:t>Ručna</a:t>
            </a:r>
            <a:r>
              <a:rPr lang="en-US" sz="2800" dirty="0" smtClean="0"/>
              <a:t> </a:t>
            </a:r>
            <a:r>
              <a:rPr lang="en-US" sz="2800" dirty="0" err="1"/>
              <a:t>lutka</a:t>
            </a:r>
            <a:r>
              <a:rPr lang="en-US" sz="2800" dirty="0"/>
              <a:t> od </a:t>
            </a:r>
            <a:r>
              <a:rPr lang="en-US" sz="2800" dirty="0" err="1"/>
              <a:t>papirne</a:t>
            </a:r>
            <a:r>
              <a:rPr lang="en-US" sz="2800" dirty="0"/>
              <a:t> </a:t>
            </a:r>
            <a:r>
              <a:rPr lang="en-US" sz="2800" dirty="0" err="1"/>
              <a:t>kese</a:t>
            </a:r>
            <a:r>
              <a:rPr lang="en-US" sz="2800" dirty="0"/>
              <a:t> – </a:t>
            </a:r>
            <a:r>
              <a:rPr lang="en-US" sz="2800" dirty="0" smtClean="0"/>
              <a:t>5 </a:t>
            </a:r>
            <a:r>
              <a:rPr lang="en-US" sz="2800" dirty="0" err="1" smtClean="0"/>
              <a:t>poena</a:t>
            </a:r>
            <a:r>
              <a:rPr lang="sr-Latn-RS" sz="2800" dirty="0" smtClean="0"/>
              <a:t> </a:t>
            </a:r>
          </a:p>
          <a:p>
            <a:r>
              <a:rPr lang="sr-Latn-RS" sz="2800" dirty="0" smtClean="0"/>
              <a:t>2. </a:t>
            </a:r>
            <a:r>
              <a:rPr lang="sr-Latn-RS" sz="2800" b="1" dirty="0" smtClean="0"/>
              <a:t>Prvi kolokvijum </a:t>
            </a:r>
            <a:r>
              <a:rPr lang="sr-Latn-RS" sz="2800" dirty="0" smtClean="0"/>
              <a:t>– Lutkarska predstava -25 poena, termin (okvirno 13. april)</a:t>
            </a:r>
          </a:p>
          <a:p>
            <a:r>
              <a:rPr lang="sr-Latn-RS" sz="2800" dirty="0" smtClean="0"/>
              <a:t>4. </a:t>
            </a:r>
            <a:r>
              <a:rPr lang="en-US" sz="2800" dirty="0" err="1" smtClean="0"/>
              <a:t>Seminarski</a:t>
            </a:r>
            <a:r>
              <a:rPr lang="en-US" sz="2800" dirty="0" smtClean="0"/>
              <a:t> </a:t>
            </a:r>
            <a:r>
              <a:rPr lang="en-US" sz="2800" dirty="0"/>
              <a:t>rad </a:t>
            </a:r>
            <a:r>
              <a:rPr lang="sr-Latn-RS" sz="2800" dirty="0" smtClean="0"/>
              <a:t> </a:t>
            </a:r>
            <a:r>
              <a:rPr lang="en-US" sz="2800" dirty="0" smtClean="0"/>
              <a:t>– </a:t>
            </a:r>
            <a:r>
              <a:rPr lang="sr-Latn-RS" sz="2800" dirty="0" smtClean="0"/>
              <a:t>Kamišibaji - 15</a:t>
            </a:r>
            <a:r>
              <a:rPr lang="en-US" sz="2800" dirty="0" smtClean="0"/>
              <a:t> </a:t>
            </a:r>
            <a:r>
              <a:rPr lang="en-US" sz="2800" dirty="0" err="1"/>
              <a:t>poena</a:t>
            </a:r>
            <a:r>
              <a:rPr lang="en-US" sz="2800" dirty="0"/>
              <a:t> </a:t>
            </a:r>
            <a:r>
              <a:rPr lang="sr-Latn-RS" sz="2800" dirty="0" smtClean="0"/>
              <a:t>(nedelja posle drugog kolokvijuma)</a:t>
            </a:r>
          </a:p>
          <a:p>
            <a:r>
              <a:rPr lang="sr-Latn-RS" sz="2800" dirty="0" smtClean="0"/>
              <a:t>5. </a:t>
            </a:r>
            <a:r>
              <a:rPr lang="sr-Latn-RS" sz="2800" b="1" dirty="0" smtClean="0"/>
              <a:t>Drugi kolokvijum </a:t>
            </a:r>
            <a:r>
              <a:rPr lang="sr-Latn-RS" sz="2800" dirty="0" smtClean="0"/>
              <a:t>– Pozorište senki - 25 poena (sredina maja)</a:t>
            </a:r>
          </a:p>
          <a:p>
            <a:r>
              <a:rPr lang="sr-Latn-RS" sz="2800" dirty="0" smtClean="0"/>
              <a:t>6. </a:t>
            </a:r>
            <a:r>
              <a:rPr lang="sr-Latn-RS" sz="2800" dirty="0"/>
              <a:t>. Ispit – uslov za izlazak na ispit su položena oba kolokvijuma (Lutkarska predstava i Pozorište senki) – Ispit je test iz teorije – 30 poena</a:t>
            </a:r>
          </a:p>
        </p:txBody>
      </p:sp>
    </p:spTree>
    <p:extLst>
      <p:ext uri="{BB962C8B-B14F-4D97-AF65-F5344CB8AC3E}">
        <p14:creationId xmlns:p14="http://schemas.microsoft.com/office/powerpoint/2010/main" val="11530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VEŽB</a:t>
            </a:r>
            <a:r>
              <a:rPr lang="sr-Latn-RS" dirty="0" smtClean="0"/>
              <a:t>A 1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>
            <a:normAutofit/>
          </a:bodyPr>
          <a:lstStyle/>
          <a:p>
            <a:r>
              <a:rPr lang="en-US" sz="2400" dirty="0" err="1"/>
              <a:t>Ručna</a:t>
            </a:r>
            <a:r>
              <a:rPr lang="en-US" sz="2400" dirty="0"/>
              <a:t> </a:t>
            </a:r>
            <a:r>
              <a:rPr lang="en-US" sz="2400" dirty="0" err="1"/>
              <a:t>lutka</a:t>
            </a:r>
            <a:r>
              <a:rPr lang="en-US" sz="2400" dirty="0"/>
              <a:t> od </a:t>
            </a:r>
            <a:r>
              <a:rPr lang="en-US" sz="2400" dirty="0" err="1"/>
              <a:t>papirne</a:t>
            </a:r>
            <a:r>
              <a:rPr lang="en-US" sz="2400" dirty="0"/>
              <a:t> </a:t>
            </a:r>
            <a:r>
              <a:rPr lang="en-US" sz="2400" dirty="0" err="1"/>
              <a:t>kese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Potreban</a:t>
            </a:r>
            <a:r>
              <a:rPr lang="en-US" sz="2400" dirty="0"/>
              <a:t> </a:t>
            </a:r>
            <a:r>
              <a:rPr lang="en-US" sz="2400" dirty="0" err="1"/>
              <a:t>materijal</a:t>
            </a:r>
            <a:r>
              <a:rPr lang="en-US" sz="2400" dirty="0"/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Papirna</a:t>
            </a:r>
            <a:r>
              <a:rPr lang="en-US" sz="2400" dirty="0"/>
              <a:t> </a:t>
            </a:r>
            <a:r>
              <a:rPr lang="en-US" sz="2400" dirty="0" err="1"/>
              <a:t>kesa</a:t>
            </a:r>
            <a:r>
              <a:rPr lang="en-US" sz="2400" dirty="0"/>
              <a:t> (</a:t>
            </a:r>
            <a:r>
              <a:rPr lang="en-US" sz="2400" dirty="0" err="1"/>
              <a:t>štanicla</a:t>
            </a:r>
            <a:r>
              <a:rPr lang="en-US" sz="2400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Samolepljivi</a:t>
            </a:r>
            <a:r>
              <a:rPr lang="en-US" sz="2400" dirty="0"/>
              <a:t> </a:t>
            </a:r>
            <a:r>
              <a:rPr lang="en-US" sz="2400" dirty="0" err="1"/>
              <a:t>kolaž</a:t>
            </a:r>
            <a:r>
              <a:rPr lang="en-US" sz="2400" dirty="0"/>
              <a:t> </a:t>
            </a:r>
            <a:r>
              <a:rPr lang="en-US" sz="2400" dirty="0" err="1"/>
              <a:t>papir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Makaze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92" y="892070"/>
            <a:ext cx="4998373" cy="498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7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08313" cy="814412"/>
          </a:xfrm>
        </p:spPr>
        <p:txBody>
          <a:bodyPr/>
          <a:lstStyle/>
          <a:p>
            <a:r>
              <a:rPr lang="sr-Latn-RS" dirty="0" smtClean="0"/>
              <a:t>PRVI KOLOKVIJUM</a:t>
            </a:r>
            <a:br>
              <a:rPr lang="sr-Latn-RS" dirty="0" smtClean="0"/>
            </a:br>
            <a:r>
              <a:rPr lang="sr-Latn-R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Lutkarska predstava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3466728" cy="5184576"/>
          </a:xfrm>
        </p:spPr>
        <p:txBody>
          <a:bodyPr>
            <a:normAutofit lnSpcReduction="10000"/>
          </a:bodyPr>
          <a:lstStyle/>
          <a:p>
            <a:r>
              <a:rPr lang="sr-Latn-RS" sz="2000" dirty="0" smtClean="0"/>
              <a:t>Poodrazumeva: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000" dirty="0" smtClean="0"/>
              <a:t>Izrada lutki i kulisa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000" dirty="0" smtClean="0"/>
              <a:t>Predstava se radi u manjim grupama studenata (do 5 studenta);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000" dirty="0" smtClean="0"/>
              <a:t>Lutke Zevalice se izrađuju od tankog sunđera i platna;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000" dirty="0" smtClean="0"/>
              <a:t>Umesto lutki Zevalica mogu da se rade ginjol lutke;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000" dirty="0" smtClean="0"/>
              <a:t>Isti tekst se radi za: predstavu u okviru Scenske umetnosti (vi kao glumci), Lutkarsku predstavu i za Pozorište senki</a:t>
            </a:r>
          </a:p>
          <a:p>
            <a:r>
              <a:rPr lang="sr-Latn-RS" sz="2000" dirty="0" smtClean="0"/>
              <a:t>Prodavnica sunđera </a:t>
            </a:r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DAPSI LINE</a:t>
            </a:r>
          </a:p>
          <a:p>
            <a:r>
              <a:rPr lang="sr-Latn-RS" sz="2000" dirty="0" smtClean="0"/>
              <a:t>Gundulićeva 12</a:t>
            </a:r>
            <a:endParaRPr lang="sr-Latn-RS" sz="2000" dirty="0" smtClean="0"/>
          </a:p>
          <a:p>
            <a:endParaRPr lang="sr-Latn-RS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sr-Latn-RS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sr-Latn-RS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sr-Latn-RS" sz="2000" dirty="0" smtClean="0"/>
          </a:p>
          <a:p>
            <a:endParaRPr lang="sr-Latn-RS" sz="2000" dirty="0" smtClean="0"/>
          </a:p>
          <a:p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090940" cy="359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644008" cy="31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514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LUTKARSTVO</vt:lpstr>
      <vt:lpstr>Igra i lutka</vt:lpstr>
      <vt:lpstr>PowerPoint Presentation</vt:lpstr>
      <vt:lpstr>PowerPoint Presentation</vt:lpstr>
      <vt:lpstr>PowerPoint Presentation</vt:lpstr>
      <vt:lpstr>PowerPoint Presentation</vt:lpstr>
      <vt:lpstr>Predispitne obaveze, ISPIT i poeni:  </vt:lpstr>
      <vt:lpstr>VEŽBA 1:</vt:lpstr>
      <vt:lpstr>PRVI KOLOKVIJUM Lutkarska predstava</vt:lpstr>
      <vt:lpstr>SEMINARSKI RAD </vt:lpstr>
      <vt:lpstr>DRUGI KOLOKVIJUM Pozorište senki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LUTKARSTVO</dc:title>
  <dc:creator>Korisnik</dc:creator>
  <cp:lastModifiedBy>Jovanka</cp:lastModifiedBy>
  <cp:revision>100</cp:revision>
  <dcterms:created xsi:type="dcterms:W3CDTF">2014-01-12T11:54:59Z</dcterms:created>
  <dcterms:modified xsi:type="dcterms:W3CDTF">2022-02-25T12:59:23Z</dcterms:modified>
</cp:coreProperties>
</file>